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57" r:id="rId1"/>
    <p:sldMasterId id="2147483839" r:id="rId2"/>
    <p:sldMasterId id="2147483661" r:id="rId3"/>
    <p:sldMasterId id="2147483662" r:id="rId4"/>
    <p:sldMasterId id="2147483673" r:id="rId5"/>
    <p:sldMasterId id="2147483674" r:id="rId6"/>
    <p:sldMasterId id="2147483675" r:id="rId7"/>
    <p:sldMasterId id="2147483676" r:id="rId8"/>
    <p:sldMasterId id="2147483677" r:id="rId9"/>
    <p:sldMasterId id="2147483678" r:id="rId10"/>
    <p:sldMasterId id="2147483679" r:id="rId11"/>
    <p:sldMasterId id="2147483680" r:id="rId12"/>
    <p:sldMasterId id="2147483683" r:id="rId13"/>
    <p:sldMasterId id="2147483681" r:id="rId14"/>
    <p:sldMasterId id="2147483682" r:id="rId15"/>
  </p:sldMasterIdLst>
  <p:notesMasterIdLst>
    <p:notesMasterId r:id="rId42"/>
  </p:notesMasterIdLst>
  <p:handoutMasterIdLst>
    <p:handoutMasterId r:id="rId43"/>
  </p:handoutMasterIdLst>
  <p:sldIdLst>
    <p:sldId id="485" r:id="rId16"/>
    <p:sldId id="434" r:id="rId17"/>
    <p:sldId id="522" r:id="rId18"/>
    <p:sldId id="699" r:id="rId19"/>
    <p:sldId id="715" r:id="rId20"/>
    <p:sldId id="700" r:id="rId21"/>
    <p:sldId id="643" r:id="rId22"/>
    <p:sldId id="627" r:id="rId23"/>
    <p:sldId id="702" r:id="rId24"/>
    <p:sldId id="718" r:id="rId25"/>
    <p:sldId id="703" r:id="rId26"/>
    <p:sldId id="704" r:id="rId27"/>
    <p:sldId id="705" r:id="rId28"/>
    <p:sldId id="706" r:id="rId29"/>
    <p:sldId id="707" r:id="rId30"/>
    <p:sldId id="708" r:id="rId31"/>
    <p:sldId id="716" r:id="rId32"/>
    <p:sldId id="719" r:id="rId33"/>
    <p:sldId id="676" r:id="rId34"/>
    <p:sldId id="717" r:id="rId35"/>
    <p:sldId id="709" r:id="rId36"/>
    <p:sldId id="714" r:id="rId37"/>
    <p:sldId id="710" r:id="rId38"/>
    <p:sldId id="677" r:id="rId39"/>
    <p:sldId id="711" r:id="rId40"/>
    <p:sldId id="713" r:id="rId41"/>
  </p:sldIdLst>
  <p:sldSz cx="9144000" cy="6858000" type="screen4x3"/>
  <p:notesSz cx="6797675" cy="9928225"/>
  <p:defaultTextStyle>
    <a:defPPr>
      <a:defRPr lang="fr-FR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3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0099"/>
    <a:srgbClr val="FFFFFF"/>
    <a:srgbClr val="99CCFF"/>
    <a:srgbClr val="3399FF"/>
    <a:srgbClr val="7B5229"/>
    <a:srgbClr val="0D077B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2" y="-10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960" y="-7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t" anchorCtr="0" compatLnSpc="1">
            <a:prstTxWarp prst="textNoShape">
              <a:avLst/>
            </a:prstTxWarp>
          </a:bodyPr>
          <a:lstStyle>
            <a:lvl1pPr algn="l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5" y="0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t" anchorCtr="0" compatLnSpc="1">
            <a:prstTxWarp prst="textNoShape">
              <a:avLst/>
            </a:prstTxWarp>
          </a:bodyPr>
          <a:lstStyle>
            <a:lvl1pPr algn="r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b" anchorCtr="0" compatLnSpc="1">
            <a:prstTxWarp prst="textNoShape">
              <a:avLst/>
            </a:prstTxWarp>
          </a:bodyPr>
          <a:lstStyle>
            <a:lvl1pPr algn="l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5" y="9431338"/>
            <a:ext cx="29432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b" anchorCtr="0" compatLnSpc="1">
            <a:prstTxWarp prst="textNoShape">
              <a:avLst/>
            </a:prstTxWarp>
          </a:bodyPr>
          <a:lstStyle>
            <a:lvl1pPr algn="r" defTabSz="954054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5E6988-A94D-463A-A643-BA4EF46983C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6967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t" anchorCtr="0" compatLnSpc="1">
            <a:prstTxWarp prst="textNoShape">
              <a:avLst/>
            </a:prstTxWarp>
          </a:bodyPr>
          <a:lstStyle>
            <a:lvl1pPr algn="l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t" anchorCtr="0" compatLnSpc="1">
            <a:prstTxWarp prst="textNoShape">
              <a:avLst/>
            </a:prstTxWarp>
          </a:bodyPr>
          <a:lstStyle>
            <a:lvl1pPr algn="r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3288"/>
            <a:ext cx="4987925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b" anchorCtr="0" compatLnSpc="1">
            <a:prstTxWarp prst="textNoShape">
              <a:avLst/>
            </a:prstTxWarp>
          </a:bodyPr>
          <a:lstStyle>
            <a:lvl1pPr algn="l" defTabSz="954244">
              <a:defRPr sz="13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3" tIns="47736" rIns="95473" bIns="47736" numCol="1" anchor="b" anchorCtr="0" compatLnSpc="1">
            <a:prstTxWarp prst="textNoShape">
              <a:avLst/>
            </a:prstTxWarp>
          </a:bodyPr>
          <a:lstStyle>
            <a:lvl1pPr algn="r" defTabSz="954054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72325E-404E-4EE3-B292-9150C022FBF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920698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982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498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057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3527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0025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659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4883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4389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0548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327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58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58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709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58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7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  <a:p>
            <a:pPr eaLnBrk="1" hangingPunct="1">
              <a:defRPr/>
            </a:pPr>
            <a:endParaRPr lang="fr-FR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057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r>
              <a:rPr lang="en-GB">
                <a:latin typeface="Times New Roman" charset="0"/>
                <a:ea typeface="ＭＳ Ｐゴシック" charset="0"/>
                <a:cs typeface="+mn-cs"/>
              </a:rPr>
              <a:t>_______________________________________________________________</a:t>
            </a:r>
          </a:p>
          <a:p>
            <a:pPr eaLnBrk="1" hangingPunct="1">
              <a:defRPr/>
            </a:pPr>
            <a:endParaRPr lang="en-GB"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55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85213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88465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04753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95871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6681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1409850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46463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52942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69511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9278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220415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3096560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132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5067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49638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20759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57875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345325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93641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85975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16601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06364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7764261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7068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6194127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905134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4419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94574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0484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1305820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53229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433414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5699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35421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7CEF7-A8FF-4101-A933-19EE0DE89A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4015455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753885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6138260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24620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407808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82079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26143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5952571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9015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790239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5524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9FA2-260C-4462-97FA-41028F80E1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2883977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03867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11020071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661723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98829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90368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800910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790282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6490742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432637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80357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28E67-095E-4FBF-96D7-B2A27EEB216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1100268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24770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08587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2267813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6345240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512061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43698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90253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544919"/>
      </p:ext>
    </p:extLst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9177424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15460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6CF5C-CF9A-4A08-B77A-3D40307AFF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63522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81681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405311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50403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5113860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0249304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790839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7101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56D8-E9BD-4581-80AE-31DE1E7E60A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34642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5A8C0-582B-42AF-85F6-CA80F1FC8D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236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7D62D-569A-4B0E-991B-296328E440C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7619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3943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B4180-8BEB-4047-AB76-5AC15D8A7B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06372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F4BC4-C2B6-4361-A35D-E8CFB559FC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24549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1EE78-1114-4B83-AA14-31BE2B7643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3163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07478-BF49-4019-888D-AD7047EE51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72498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89565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18547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2554077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01730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02570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4483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22817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326808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6128426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2231059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05107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14052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595731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09727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61879492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92328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91441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977191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41291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31837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09800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340304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08255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36825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08534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4318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2654616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42351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98484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112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15333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13467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009455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4212590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11779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2527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02969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19589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569795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6528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28909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599036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7646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99032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8162083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667608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98490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86318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9981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73570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733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7617503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69622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54774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428672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5282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5713119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2021159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09968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15302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82080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05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23448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8615042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57704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9748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38600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10781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8010662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0569655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03287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65800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40043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2382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92730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1260282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92542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24741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24081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913241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28709044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8638775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11597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utipulp.org/main.htm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1.gif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2.gif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13.gif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13.gif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14.gif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14.gif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9.gif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0.gif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FDBF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1027" name="Picture 3" descr="Image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849313"/>
            <a:ext cx="6769100" cy="600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aut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7812087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drapeau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913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2898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8568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Portugal</a:t>
            </a:r>
          </a:p>
        </p:txBody>
      </p:sp>
      <p:pic>
        <p:nvPicPr>
          <p:cNvPr id="10245" name="Picture 9" descr="portugal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8572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9592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Spain</a:t>
            </a:r>
          </a:p>
        </p:txBody>
      </p:sp>
      <p:pic>
        <p:nvPicPr>
          <p:cNvPr id="11269" name="Picture 9" descr="espagn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9595" name="Rectangle 11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80616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Switzerland</a:t>
            </a:r>
          </a:p>
        </p:txBody>
      </p:sp>
      <p:pic>
        <p:nvPicPr>
          <p:cNvPr id="12293" name="Picture 9" descr="suiss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755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0620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621576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Switzerland</a:t>
            </a:r>
          </a:p>
        </p:txBody>
      </p:sp>
      <p:pic>
        <p:nvPicPr>
          <p:cNvPr id="13317" name="Picture 9" descr="suiss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755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1580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81640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United Kingdom</a:t>
            </a:r>
          </a:p>
        </p:txBody>
      </p:sp>
      <p:pic>
        <p:nvPicPr>
          <p:cNvPr id="14341" name="Picture 9" descr="uk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1644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618504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United Kingdom</a:t>
            </a:r>
          </a:p>
        </p:txBody>
      </p:sp>
      <p:pic>
        <p:nvPicPr>
          <p:cNvPr id="15365" name="Picture 9" descr="uk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8508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Barcelona, September 20th,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F9987ED-9F34-4B8E-9D5A-469D19F8468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485388" name="Rectangle 1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Austria</a:t>
            </a:r>
          </a:p>
        </p:txBody>
      </p:sp>
      <p:pic>
        <p:nvPicPr>
          <p:cNvPr id="3077" name="Picture 13" descr="autrich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11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5390" name="Rectangle 14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62186" name="Rectangle 10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Belgium</a:t>
            </a:r>
          </a:p>
        </p:txBody>
      </p:sp>
      <p:pic>
        <p:nvPicPr>
          <p:cNvPr id="4101" name="Picture 11" descr="belgiqu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8"/>
            <a:ext cx="6111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2190" name="Rectangle 14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3448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Denmark</a:t>
            </a:r>
          </a:p>
        </p:txBody>
      </p:sp>
      <p:pic>
        <p:nvPicPr>
          <p:cNvPr id="5125" name="Picture 9" descr="danemark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11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52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4472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France</a:t>
            </a:r>
          </a:p>
        </p:txBody>
      </p:sp>
      <p:pic>
        <p:nvPicPr>
          <p:cNvPr id="6149" name="Picture 9" descr="franc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4476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5496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Germany</a:t>
            </a:r>
          </a:p>
        </p:txBody>
      </p:sp>
      <p:pic>
        <p:nvPicPr>
          <p:cNvPr id="7173" name="Picture 9" descr="allemagn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5501" name="Rectangle 13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6520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Italy</a:t>
            </a:r>
          </a:p>
        </p:txBody>
      </p:sp>
      <p:pic>
        <p:nvPicPr>
          <p:cNvPr id="8197" name="Picture 9" descr="italie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70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6524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6381750"/>
          </a:xfrm>
          <a:prstGeom prst="rect">
            <a:avLst/>
          </a:prstGeom>
          <a:solidFill>
            <a:srgbClr val="DFE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36513"/>
          </a:xfrm>
          <a:prstGeom prst="rect">
            <a:avLst/>
          </a:prstGeom>
          <a:gradFill rotWithShape="1">
            <a:gsLst>
              <a:gs pos="0">
                <a:srgbClr val="36466E"/>
              </a:gs>
              <a:gs pos="100000">
                <a:srgbClr val="7497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577544" name="Rectangle 8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28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Netherland</a:t>
            </a:r>
          </a:p>
        </p:txBody>
      </p:sp>
      <p:pic>
        <p:nvPicPr>
          <p:cNvPr id="9221" name="Picture 9" descr="netherl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11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7548" name="Rectangle 12"/>
          <p:cNvSpPr>
            <a:spLocks noChangeArrowheads="1"/>
          </p:cNvSpPr>
          <p:nvPr/>
        </p:nvSpPr>
        <p:spPr bwMode="auto">
          <a:xfrm>
            <a:off x="33480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Lisbon  – September 21</a:t>
            </a:r>
            <a:r>
              <a:rPr lang="en-GB" altLang="fr-FR" sz="1200" baseline="300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st</a:t>
            </a:r>
            <a:r>
              <a:rPr lang="en-GB" altLang="fr-FR" sz="12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2007</a:t>
            </a:r>
            <a:endParaRPr lang="en-GB" altLang="fr-FR" sz="120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ransition spd="med"/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ea typeface="MS PGothic" pitchFamily="34" charset="-128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endParaRPr lang="fr-FR" sz="1400" dirty="0">
              <a:latin typeface="Arial"/>
              <a:cs typeface="Arial"/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042988" y="2492375"/>
            <a:ext cx="7416800" cy="1512888"/>
          </a:xfrm>
          <a:prstGeom prst="rect">
            <a:avLst/>
          </a:prstGeom>
          <a:solidFill>
            <a:srgbClr val="CFDBF9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1094659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365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GB" altLang="fr-FR" sz="4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en-GB" altLang="fr-FR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GENERAL ASSEMBLY</a:t>
            </a:r>
          </a:p>
          <a:p>
            <a:pPr>
              <a:defRPr/>
            </a:pPr>
            <a:endParaRPr lang="en-GB" altLang="fr-FR" sz="4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fr-F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Barcelona</a:t>
            </a:r>
          </a:p>
          <a:p>
            <a:pPr>
              <a:defRPr/>
            </a:pPr>
            <a:endParaRPr lang="en-GB" altLang="fr-FR" sz="14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fr-FR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September 19</a:t>
            </a:r>
            <a:r>
              <a:rPr lang="en-GB" altLang="fr-FR" sz="2800" b="1" baseline="30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</a:t>
            </a:r>
            <a:r>
              <a:rPr lang="en-GB" altLang="fr-FR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,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Discussions with EUROPULP (</a:t>
            </a:r>
            <a:r>
              <a:rPr lang="en-GB" sz="2800" i="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ctd</a:t>
            </a: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)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12775" y="2082145"/>
            <a:ext cx="8207375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Next steps: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will met again in Barcelona next year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In the meantime, chairs will keep on liaising</a:t>
            </a:r>
          </a:p>
          <a:p>
            <a:pPr algn="just">
              <a:tabLst>
                <a:tab pos="0" algn="l"/>
              </a:tabLst>
            </a:pPr>
            <a:endParaRPr lang="en-GB" sz="18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Pratical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matters: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Barcelona confirmed as a good place for next year’s meeting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looks for a less expensive hotel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601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PIX / FOEX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12775" y="2780928"/>
            <a:ext cx="82073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delegates (P.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Bartmann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and J.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Govier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) started discussions a few months ago in order to assess the reliability of PIX index</a:t>
            </a:r>
          </a:p>
          <a:p>
            <a:pPr algn="just"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See presentation carried out by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Timo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Teräs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2621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EU Timber Regulation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07696" y="2420888"/>
            <a:ext cx="820737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No echoes of particular problems in the implementation of the EUTR (as regards paper or pulp imports)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Situation is different for timber imports (as green NGOS complains on the lack of real effect of the EUTR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Some countries (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eg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: France) have only very recently unveiled the decrees setting the penalties in case of infringement of the EUTR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Reports from delegates?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8011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736144" y="6309320"/>
            <a:ext cx="2895600" cy="476250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FSC OCP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612775" y="1912114"/>
            <a:ext cx="82073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Due to the strong pressure of many stakeholders, the situation as positively changes during the last General Assembly</a:t>
            </a:r>
          </a:p>
          <a:p>
            <a:pPr algn="just"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OCP is now recognized by the FSC Board as one tool to secure the Chain of Custody</a:t>
            </a:r>
          </a:p>
          <a:p>
            <a:pPr algn="just">
              <a:tabLst>
                <a:tab pos="0" algn="l"/>
              </a:tabLst>
            </a:pPr>
            <a:endParaRPr lang="en-GB" sz="18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Alternative mechanisms will be acceptable by FSC if they meet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CoC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requirements (manual verification, company IT system, other platforms,…)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18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Certification bodies will have to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determin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if the method used by the company meets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CoC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requirements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Remarks: a draft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CoC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standard will be made available for consultation in October. It will be key to secure that above decisions are encompassed in this Standard</a:t>
            </a:r>
          </a:p>
        </p:txBody>
      </p:sp>
    </p:spTree>
    <p:extLst>
      <p:ext uri="{BB962C8B-B14F-4D97-AF65-F5344CB8AC3E}">
        <p14:creationId xmlns:p14="http://schemas.microsoft.com/office/powerpoint/2010/main" val="37340419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GTR difficulties in implementation?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07696" y="2420888"/>
            <a:ext cx="82073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new GTR have been unveiled (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eg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.: common press release by EPIS and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Any reports regarding difficulties in implementation?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618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Agree on new dossiers of common interest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541788" y="2112548"/>
            <a:ext cx="820737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Suzano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announced in August they asked the Brazilian authorities the right to grow genetically modified (GM) Eucalyptus 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This means that market pulp with fibres coming from GM treed will be available on the market in a few years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is not expected to take a position on this controversial issue. Nonetheless,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members are welcomed to feed National Associations positions as well as CEPI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Preliminary thoughts from members? Need for informing on this issue?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4227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  <a:p>
            <a:pPr>
              <a:defRPr/>
            </a:pPr>
            <a:endParaRPr lang="fr-FR" sz="1400" dirty="0">
              <a:latin typeface="Arial"/>
              <a:cs typeface="Arial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900113" y="2420938"/>
            <a:ext cx="7632700" cy="2232025"/>
          </a:xfrm>
          <a:prstGeom prst="rect">
            <a:avLst/>
          </a:prstGeom>
          <a:solidFill>
            <a:srgbClr val="CFDBF9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1403907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GB" sz="36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</p:txBody>
      </p:sp>
      <p:sp>
        <p:nvSpPr>
          <p:cNvPr id="1403908" name="Rectangle 4"/>
          <p:cNvSpPr>
            <a:spLocks noChangeArrowheads="1"/>
          </p:cNvSpPr>
          <p:nvPr/>
        </p:nvSpPr>
        <p:spPr bwMode="auto">
          <a:xfrm>
            <a:off x="0" y="2852738"/>
            <a:ext cx="914400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GB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>
              <a:defRPr/>
            </a:pPr>
            <a:r>
              <a:rPr lang="en-GB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n-ea"/>
              </a:rPr>
              <a:t>ASSOCIATION TOPICS</a:t>
            </a:r>
            <a:endParaRPr lang="en-GB" sz="4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n-ea"/>
            </a:endParaRPr>
          </a:p>
          <a:p>
            <a:pPr>
              <a:defRPr/>
            </a:pPr>
            <a:endParaRPr lang="en-GB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8029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2800" b="1" i="0" dirty="0" err="1">
                <a:solidFill>
                  <a:srgbClr val="000099"/>
                </a:solidFill>
                <a:latin typeface="Arial" charset="0"/>
                <a:ea typeface="ＭＳ Ｐゴシック" charset="0"/>
                <a:cs typeface="Arial" charset="0"/>
              </a:rPr>
              <a:t>Executive</a:t>
            </a:r>
            <a:r>
              <a:rPr lang="fr-FR" sz="2800" b="1" i="0" dirty="0">
                <a:solidFill>
                  <a:srgbClr val="000099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fr-FR" sz="2800" b="1" i="0" dirty="0" err="1">
                <a:solidFill>
                  <a:srgbClr val="000099"/>
                </a:solidFill>
                <a:latin typeface="Arial" charset="0"/>
                <a:ea typeface="ＭＳ Ｐゴシック" charset="0"/>
                <a:cs typeface="Arial" charset="0"/>
              </a:rPr>
              <a:t>Committee</a:t>
            </a:r>
            <a:r>
              <a:rPr lang="fr-FR" sz="2800" b="1" i="0" dirty="0">
                <a:solidFill>
                  <a:srgbClr val="0000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fr-FR" sz="2800" b="1" i="0" dirty="0" err="1">
                <a:solidFill>
                  <a:srgbClr val="000099"/>
                </a:solidFill>
                <a:latin typeface="Arial" charset="0"/>
                <a:ea typeface="ＭＳ Ｐゴシック" charset="0"/>
                <a:cs typeface="Arial" charset="0"/>
              </a:rPr>
              <a:t>members</a:t>
            </a:r>
            <a:endParaRPr lang="fr-FR" sz="2800" b="1" i="0" dirty="0">
              <a:solidFill>
                <a:srgbClr val="000099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6868" name="ZoneTexte 2"/>
          <p:cNvSpPr txBox="1">
            <a:spLocks noChangeArrowheads="1"/>
          </p:cNvSpPr>
          <p:nvPr/>
        </p:nvSpPr>
        <p:spPr bwMode="auto">
          <a:xfrm>
            <a:off x="323528" y="2060848"/>
            <a:ext cx="8207375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1257300" algn="l" eaLnBrk="1" hangingPunct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GB" sz="1200" b="1" u="sng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Decision </a:t>
            </a:r>
            <a:r>
              <a:rPr lang="en-GB" sz="1200" b="1" u="sng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of the General Assembly in Nice </a:t>
            </a:r>
            <a:r>
              <a:rPr lang="en-GB" sz="1200" u="sng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(Sept. 2012)</a:t>
            </a:r>
          </a:p>
          <a:p>
            <a:pPr algn="l" eaLnBrk="1" hangingPunct="1">
              <a:lnSpc>
                <a:spcPct val="80000"/>
              </a:lnSpc>
              <a:buFontTx/>
              <a:buNone/>
              <a:defRPr/>
            </a:pPr>
            <a:r>
              <a:rPr lang="en-GB" sz="1200" b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</a:t>
            </a:r>
            <a:endParaRPr lang="en-GB" sz="1200" b="1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None/>
              <a:defRPr/>
            </a:pPr>
            <a:endParaRPr lang="en-GB" sz="1200" b="1" u="sng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b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Victor KAMM, </a:t>
            </a:r>
            <a:r>
              <a:rPr lang="en-GB" sz="105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Chairman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Belgium</a:t>
            </a: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Paul BARTMANN, </a:t>
            </a:r>
            <a:r>
              <a:rPr lang="en-GB" sz="105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Vice Chairman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Austria</a:t>
            </a: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Luigi ASTENGO	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	Italy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</a:t>
            </a: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Bernhard BECK	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	Germany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</a:t>
            </a: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</a:t>
            </a: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John GOVIER	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	United 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Kingdom</a:t>
            </a: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Jean-Olivier ROUSSAT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France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†</a:t>
            </a:r>
          </a:p>
          <a:p>
            <a:pPr algn="l" defTabSz="238125" eaLnBrk="1" hangingPunct="1">
              <a:lnSpc>
                <a:spcPct val="80000"/>
              </a:lnSpc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</a:t>
            </a:r>
          </a:p>
          <a:p>
            <a:pPr algn="l" defTabSz="238125" eaLnBrk="1" hangingPunct="1">
              <a:lnSpc>
                <a:spcPct val="80000"/>
              </a:lnSpc>
              <a:buFontTx/>
              <a:buNone/>
              <a:tabLst>
                <a:tab pos="1704975" algn="l"/>
              </a:tabLst>
              <a:defRPr/>
            </a:pP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Norman SNEL			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						The </a:t>
            </a:r>
            <a:r>
              <a:rPr lang="en-GB" sz="1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Netherlands</a:t>
            </a:r>
          </a:p>
          <a:p>
            <a:pPr algn="l" eaLnBrk="1" hangingPunct="1">
              <a:lnSpc>
                <a:spcPct val="80000"/>
              </a:lnSpc>
              <a:buFontTx/>
              <a:buNone/>
              <a:defRPr/>
            </a:pPr>
            <a:endParaRPr lang="en-GB" sz="1200" b="1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None/>
              <a:defRPr/>
            </a:pPr>
            <a:endParaRPr lang="en-GB" sz="1200" b="1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GB" sz="1200" b="1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Two seats are to be renewed (France and Italy)</a:t>
            </a:r>
          </a:p>
          <a:p>
            <a:pPr marL="1257300" algn="l" eaLnBrk="1" hangingPunct="1">
              <a:lnSpc>
                <a:spcPct val="80000"/>
              </a:lnSpc>
              <a:defRPr/>
            </a:pPr>
            <a:endParaRPr lang="en-GB" sz="1200" b="1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GB" sz="1200" b="1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GB" sz="1200" b="1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GB" sz="1200" b="1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GB" sz="1200" b="1" dirty="0" err="1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ExCom</a:t>
            </a:r>
            <a:r>
              <a:rPr lang="en-GB" sz="1200" b="1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proposes to the to the General Assembly to elect :</a:t>
            </a:r>
          </a:p>
          <a:p>
            <a:pPr marL="1257300" algn="l" eaLnBrk="1" hangingPunct="1">
              <a:lnSpc>
                <a:spcPct val="80000"/>
              </a:lnSpc>
              <a:defRPr/>
            </a:pPr>
            <a:endParaRPr lang="en-GB" sz="1200" b="1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defRPr/>
            </a:pPr>
            <a:endParaRPr lang="en-GB" sz="1200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defRPr/>
            </a:pP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Mr </a:t>
            </a:r>
            <a:r>
              <a:rPr lang="en-GB" sz="1200" dirty="0" err="1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Stéphane</a:t>
            </a: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MOZDYNIEWICZ as representative of COPACEL (France)</a:t>
            </a:r>
          </a:p>
          <a:p>
            <a:pPr marL="1257300" algn="l" eaLnBrk="1" hangingPunct="1">
              <a:lnSpc>
                <a:spcPct val="80000"/>
              </a:lnSpc>
              <a:defRPr/>
            </a:pPr>
            <a:endParaRPr lang="en-GB" sz="1200" dirty="0" smtClean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1257300" algn="l" eaLnBrk="1" hangingPunct="1">
              <a:lnSpc>
                <a:spcPct val="80000"/>
              </a:lnSpc>
              <a:defRPr/>
            </a:pPr>
            <a:r>
              <a:rPr lang="en-GB" sz="1200" dirty="0" smtClean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Mr Lorenzo MARZOTTO as representative of ASSOCARTA (Italy)</a:t>
            </a:r>
            <a:endParaRPr lang="en-GB" sz="1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664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Financial matters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612775" y="2636912"/>
            <a:ext cx="820737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Representatives from the “pulp buyers communities” are welcomed to the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/Seminar as well as to the dinner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pays this participation for delegates (max 4 per national association) and for deputies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Consequently, colleagues from delegates and deputies will be directly invoiced by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for the Seminar and the dinner</a:t>
            </a: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5111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41987" name="ZoneTexte 2"/>
          <p:cNvSpPr txBox="1">
            <a:spLocks noChangeArrowheads="1"/>
          </p:cNvSpPr>
          <p:nvPr/>
        </p:nvSpPr>
        <p:spPr bwMode="auto">
          <a:xfrm>
            <a:off x="323850" y="3284538"/>
            <a:ext cx="8496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fr-FR" altLang="fr-FR" b="1" dirty="0">
                <a:latin typeface="Arial" charset="0"/>
                <a:cs typeface="Arial" charset="0"/>
              </a:rPr>
              <a:t>•</a:t>
            </a:r>
          </a:p>
          <a:p>
            <a:pPr algn="l"/>
            <a:endParaRPr lang="fr-FR" altLang="fr-FR" b="1" dirty="0"/>
          </a:p>
          <a:p>
            <a:pPr algn="l"/>
            <a:endParaRPr lang="fr-FR" altLang="fr-FR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8175" y="1700213"/>
            <a:ext cx="5472113" cy="1944687"/>
          </a:xfrm>
          <a:prstGeom prst="rect">
            <a:avLst/>
          </a:prstGeom>
          <a:solidFill>
            <a:srgbClr val="CFDBF9"/>
          </a:solidFill>
          <a:ln w="25400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Statistics</a:t>
            </a:r>
            <a:endParaRPr lang="en-GB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990" name="Rectangle 2"/>
          <p:cNvSpPr>
            <a:spLocks noChangeArrowheads="1"/>
          </p:cNvSpPr>
          <p:nvPr/>
        </p:nvSpPr>
        <p:spPr bwMode="auto">
          <a:xfrm>
            <a:off x="2484438" y="4077072"/>
            <a:ext cx="457200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l" fontAlgn="b">
              <a:buFont typeface="Wingdings" panose="05000000000000000000" pitchFamily="2" charset="2"/>
              <a:buChar char="q"/>
            </a:pPr>
            <a:r>
              <a:rPr lang="en-GB" altLang="fr-FR" dirty="0" err="1" smtClean="0">
                <a:latin typeface="Arial" charset="0"/>
              </a:rPr>
              <a:t>Keypoints</a:t>
            </a:r>
            <a:r>
              <a:rPr lang="en-GB" altLang="fr-FR" dirty="0" smtClean="0">
                <a:latin typeface="Arial" charset="0"/>
              </a:rPr>
              <a:t>  </a:t>
            </a:r>
          </a:p>
          <a:p>
            <a:pPr marL="342900" indent="-342900" algn="l" fontAlgn="b">
              <a:buFont typeface="Wingdings" panose="05000000000000000000" pitchFamily="2" charset="2"/>
              <a:buChar char="q"/>
            </a:pPr>
            <a:r>
              <a:rPr lang="en-GB" altLang="fr-FR" dirty="0" smtClean="0">
                <a:latin typeface="Arial" charset="0"/>
              </a:rPr>
              <a:t>PÖYRY Fibre &amp; Raw Materials </a:t>
            </a:r>
          </a:p>
          <a:p>
            <a:pPr marL="342900" indent="-342900" algn="l" fontAlgn="b">
              <a:buFont typeface="Wingdings" panose="05000000000000000000" pitchFamily="2" charset="2"/>
              <a:buChar char="q"/>
            </a:pPr>
            <a:r>
              <a:rPr lang="en-GB" altLang="fr-FR" dirty="0" smtClean="0">
                <a:latin typeface="Arial" charset="0"/>
              </a:rPr>
              <a:t>Economic situation</a:t>
            </a:r>
            <a:endParaRPr lang="en-GB" altLang="fr-FR" dirty="0" smtClean="0">
              <a:latin typeface="Arial" charset="0"/>
            </a:endParaRPr>
          </a:p>
          <a:p>
            <a:pPr algn="l" fontAlgn="b"/>
            <a:endParaRPr lang="en-GB" altLang="fr-FR" sz="1000" dirty="0" smtClean="0">
              <a:latin typeface="Arial" charset="0"/>
            </a:endParaRPr>
          </a:p>
          <a:p>
            <a:pPr marL="342900" indent="-342900" algn="l" fontAlgn="b">
              <a:buFont typeface="Wingdings" panose="05000000000000000000" pitchFamily="2" charset="2"/>
              <a:buChar char="q"/>
            </a:pPr>
            <a:endParaRPr lang="en-GB" altLang="fr-FR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 smtClean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 smtClean="0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 smtClean="0">
                <a:latin typeface="Calibri" panose="020F0502020204030204" pitchFamily="34" charset="0"/>
                <a:cs typeface="Arial"/>
              </a:rPr>
              <a:t> 19th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, </a:t>
            </a:r>
            <a:r>
              <a:rPr lang="fr-FR" sz="1400" dirty="0" smtClean="0">
                <a:latin typeface="Calibri" panose="020F0502020204030204" pitchFamily="34" charset="0"/>
                <a:cs typeface="Arial"/>
              </a:rPr>
              <a:t>2014</a:t>
            </a:r>
            <a:endParaRPr lang="fr-FR" sz="1400" dirty="0">
              <a:latin typeface="Calibri" panose="020F0502020204030204" pitchFamily="34" charset="0"/>
              <a:cs typeface="Arial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835150" y="2997200"/>
            <a:ext cx="5400675" cy="1800225"/>
          </a:xfrm>
          <a:prstGeom prst="rect">
            <a:avLst/>
          </a:prstGeom>
          <a:solidFill>
            <a:srgbClr val="CFDBF9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978947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365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n-ea"/>
              </a:rPr>
              <a:t>Welcome and</a:t>
            </a:r>
          </a:p>
          <a:p>
            <a:pPr>
              <a:defRPr/>
            </a:pPr>
            <a:r>
              <a:rPr lang="en-GB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n-ea"/>
              </a:rPr>
              <a:t>Apologies</a:t>
            </a:r>
            <a:endParaRPr lang="en-GB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Utipulp</a:t>
            </a: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 statistics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83961" y="2780928"/>
            <a:ext cx="8207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Feed-back from delegates on the new template for statistics ?</a:t>
            </a:r>
          </a:p>
        </p:txBody>
      </p:sp>
    </p:spTree>
    <p:extLst>
      <p:ext uri="{BB962C8B-B14F-4D97-AF65-F5344CB8AC3E}">
        <p14:creationId xmlns:p14="http://schemas.microsoft.com/office/powerpoint/2010/main" val="4093569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Improvement of the website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2060848"/>
            <a:ext cx="820737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website has the following drawbacks: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No possibility to create new headings or sections 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Difficult to insert new documents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No archives of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statistiques</a:t>
            </a: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Managed by an external supplier, which leads to a cost 1 210 Euros/year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Looks a bit old-fashioned</a:t>
            </a:r>
          </a:p>
          <a:p>
            <a:pPr algn="just">
              <a:tabLst>
                <a:tab pos="0" algn="l"/>
              </a:tabLst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Proposal to develop internally a new website: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More friendly to use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More flexible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No extra cost for members (development paid by the 2014 reserve of 2500 Euros). Payback in two years</a:t>
            </a: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Development monitored by the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ExCom</a:t>
            </a: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12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301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7191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altLang="fr-FR" sz="2800" b="1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UTIPULP </a:t>
            </a:r>
            <a:r>
              <a:rPr lang="fr-FR" altLang="fr-FR" sz="2800" b="1" i="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website</a:t>
            </a:r>
            <a:r>
              <a:rPr lang="fr-FR" altLang="fr-FR" sz="2800" b="1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: New login and </a:t>
            </a:r>
            <a:r>
              <a:rPr lang="fr-FR" altLang="fr-FR" sz="2800" b="1" i="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password</a:t>
            </a:r>
            <a:endParaRPr lang="fr-FR" altLang="fr-FR" sz="2800" b="1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5844" name="Rectangle 11"/>
          <p:cNvSpPr>
            <a:spLocks noGrp="1" noChangeArrowheads="1"/>
          </p:cNvSpPr>
          <p:nvPr>
            <p:ph idx="1"/>
          </p:nvPr>
        </p:nvSpPr>
        <p:spPr bwMode="auto">
          <a:xfrm>
            <a:off x="1258888" y="1700213"/>
            <a:ext cx="8229600" cy="45259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altLang="fr-FR" sz="1600" dirty="0" smtClean="0">
                <a:solidFill>
                  <a:srgbClr val="800000"/>
                </a:solidFill>
                <a:latin typeface="Calibri" panose="020F0502020204030204" pitchFamily="34" charset="0"/>
                <a:cs typeface="Times New Roman" pitchFamily="18" charset="0"/>
              </a:rPr>
              <a:t>New password and user name as from May 1st, 2014 :</a:t>
            </a:r>
            <a:endParaRPr lang="en-GB" altLang="fr-FR" sz="1600" dirty="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GB" altLang="fr-FR" sz="16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Identifier  or user name :</a:t>
            </a:r>
            <a:r>
              <a:rPr lang="en-GB" altLang="fr-FR" sz="1600" b="1" dirty="0" smtClean="0">
                <a:solidFill>
                  <a:srgbClr val="333399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GB" altLang="fr-FR" sz="1600" b="1" u="sng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itchFamily="18" charset="0"/>
              </a:rPr>
              <a:t>utipulp</a:t>
            </a:r>
            <a:r>
              <a:rPr lang="en-GB" altLang="fr-FR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itchFamily="18" charset="0"/>
              </a:rPr>
              <a:t>	 </a:t>
            </a:r>
            <a:r>
              <a:rPr lang="en-GB" altLang="fr-FR" sz="16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Password :</a:t>
            </a:r>
            <a:r>
              <a:rPr lang="en-GB" altLang="fr-FR" sz="1600" b="1" dirty="0" smtClean="0">
                <a:solidFill>
                  <a:srgbClr val="333399"/>
                </a:solidFill>
                <a:latin typeface="Calibri" panose="020F0502020204030204" pitchFamily="34" charset="0"/>
                <a:cs typeface="Times New Roman" pitchFamily="18" charset="0"/>
              </a:rPr>
              <a:t>      </a:t>
            </a:r>
            <a:r>
              <a:rPr lang="en-GB" altLang="fr-FR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pulp007</a:t>
            </a:r>
            <a:endParaRPr lang="fr-FR" altLang="fr-FR" sz="1600" b="1" dirty="0" smtClean="0">
              <a:solidFill>
                <a:srgbClr val="FF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4403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708275"/>
            <a:ext cx="53244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Line 15"/>
          <p:cNvSpPr>
            <a:spLocks noChangeShapeType="1"/>
          </p:cNvSpPr>
          <p:nvPr/>
        </p:nvSpPr>
        <p:spPr bwMode="auto">
          <a:xfrm>
            <a:off x="4284663" y="2349500"/>
            <a:ext cx="1042987" cy="2309813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039" name="Line 14"/>
          <p:cNvSpPr>
            <a:spLocks noChangeShapeType="1"/>
          </p:cNvSpPr>
          <p:nvPr/>
        </p:nvSpPr>
        <p:spPr bwMode="auto">
          <a:xfrm flipH="1">
            <a:off x="5867400" y="2276475"/>
            <a:ext cx="792163" cy="2519363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040" name="AutoShape 13"/>
          <p:cNvSpPr>
            <a:spLocks noChangeArrowheads="1"/>
          </p:cNvSpPr>
          <p:nvPr/>
        </p:nvSpPr>
        <p:spPr bwMode="auto">
          <a:xfrm>
            <a:off x="-249238" y="3003550"/>
            <a:ext cx="342901" cy="3429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fr-FR" altLang="fr-FR"/>
          </a:p>
        </p:txBody>
      </p:sp>
      <p:sp>
        <p:nvSpPr>
          <p:cNvPr id="35849" name="Rectangle 16"/>
          <p:cNvSpPr>
            <a:spLocks noChangeArrowheads="1"/>
          </p:cNvSpPr>
          <p:nvPr/>
        </p:nvSpPr>
        <p:spPr bwMode="auto">
          <a:xfrm>
            <a:off x="-200025" y="61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defRPr/>
            </a:pPr>
            <a:endParaRPr lang="fr-FR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5851" name="Rectangle 18"/>
          <p:cNvSpPr>
            <a:spLocks noChangeArrowheads="1"/>
          </p:cNvSpPr>
          <p:nvPr/>
        </p:nvSpPr>
        <p:spPr bwMode="auto">
          <a:xfrm>
            <a:off x="4549775" y="1282700"/>
            <a:ext cx="1841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4572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fr-FR" altLang="fr-FR" smtClean="0">
                <a:solidFill>
                  <a:schemeClr val="tx1"/>
                </a:solidFill>
              </a:rPr>
              <a:t/>
            </a:r>
            <a:br>
              <a:rPr lang="fr-FR" altLang="fr-FR" smtClean="0">
                <a:solidFill>
                  <a:schemeClr val="tx1"/>
                </a:solidFill>
              </a:rPr>
            </a:br>
            <a:endParaRPr lang="fr-FR" altLang="fr-FR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fr-FR" altLang="fr-FR" smtClean="0">
              <a:solidFill>
                <a:schemeClr val="tx1"/>
              </a:solidFill>
            </a:endParaRPr>
          </a:p>
        </p:txBody>
      </p:sp>
      <p:sp>
        <p:nvSpPr>
          <p:cNvPr id="35852" name="Rectangle 19"/>
          <p:cNvSpPr>
            <a:spLocks noChangeArrowheads="1"/>
          </p:cNvSpPr>
          <p:nvPr/>
        </p:nvSpPr>
        <p:spPr bwMode="auto">
          <a:xfrm>
            <a:off x="1331913" y="2492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35853" name="Rectangle 20"/>
          <p:cNvSpPr>
            <a:spLocks noChangeArrowheads="1"/>
          </p:cNvSpPr>
          <p:nvPr/>
        </p:nvSpPr>
        <p:spPr bwMode="auto">
          <a:xfrm>
            <a:off x="-200025" y="5422900"/>
            <a:ext cx="184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defRPr/>
            </a:pPr>
            <a:endParaRPr lang="fr-FR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algn="l">
              <a:defRPr/>
            </a:pPr>
            <a:endParaRPr lang="fr-FR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233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1988840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Member countries: special items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08212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835150" y="2133600"/>
            <a:ext cx="5400675" cy="1800225"/>
          </a:xfrm>
          <a:prstGeom prst="rect">
            <a:avLst/>
          </a:prstGeom>
          <a:solidFill>
            <a:srgbClr val="CFDBF9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807939" name="Rectangle 3"/>
          <p:cNvSpPr>
            <a:spLocks noChangeArrowheads="1"/>
          </p:cNvSpPr>
          <p:nvPr/>
        </p:nvSpPr>
        <p:spPr bwMode="auto">
          <a:xfrm>
            <a:off x="0" y="2205038"/>
            <a:ext cx="91440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fr-FR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Close 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206084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D</a:t>
            </a: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ate and location of the next meeting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4" name="ZoneTexte 2"/>
          <p:cNvSpPr txBox="1">
            <a:spLocks noChangeArrowheads="1"/>
          </p:cNvSpPr>
          <p:nvPr/>
        </p:nvSpPr>
        <p:spPr bwMode="auto">
          <a:xfrm>
            <a:off x="828477" y="3573016"/>
            <a:ext cx="82073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16/17 April 2015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Venue: following a kind invitation from VDP, Dresden is proposed to the General Assembly</a:t>
            </a:r>
          </a:p>
        </p:txBody>
      </p:sp>
    </p:spTree>
    <p:extLst>
      <p:ext uri="{BB962C8B-B14F-4D97-AF65-F5344CB8AC3E}">
        <p14:creationId xmlns:p14="http://schemas.microsoft.com/office/powerpoint/2010/main" val="1008212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 bwMode="auto">
          <a:xfrm>
            <a:off x="1258888" y="1196975"/>
            <a:ext cx="6985000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altLang="fr-FR" sz="2800" b="1" smtClean="0"/>
              <a:t>Date and location of the previous meetings</a:t>
            </a:r>
            <a:r>
              <a:rPr lang="fr-FR" altLang="fr-FR" smtClean="0"/>
              <a:t/>
            </a:r>
            <a:br>
              <a:rPr lang="fr-FR" altLang="fr-FR" smtClean="0"/>
            </a:br>
            <a:endParaRPr lang="fr-FR" altLang="fr-FR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Barcelona, </a:t>
            </a:r>
            <a:r>
              <a:rPr lang="fr-FR" dirty="0" err="1" smtClean="0"/>
              <a:t>September</a:t>
            </a:r>
            <a:r>
              <a:rPr lang="fr-FR" dirty="0" smtClean="0"/>
              <a:t> 19th, 2014</a:t>
            </a:r>
            <a:endParaRPr lang="fr-FR" dirty="0"/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2060575"/>
            <a:ext cx="8597900" cy="4032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893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945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08050"/>
            <a:ext cx="8074025" cy="8651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altLang="fr-FR" b="1" i="0" dirty="0" smtClean="0">
                <a:latin typeface="Calibri" panose="020F0502020204030204" pitchFamily="34" charset="0"/>
                <a:cs typeface="Arial" pitchFamily="34" charset="0"/>
              </a:rPr>
              <a:t>Agenda of the meeting</a:t>
            </a:r>
            <a:r>
              <a:rPr lang="fr-FR" altLang="fr-FR" dirty="0" smtClean="0"/>
              <a:t/>
            </a:r>
            <a:br>
              <a:rPr lang="fr-FR" altLang="fr-FR" dirty="0" smtClean="0"/>
            </a:br>
            <a:endParaRPr lang="fr-FR" altLang="fr-FR" dirty="0" smtClean="0"/>
          </a:p>
        </p:txBody>
      </p:sp>
      <p:sp>
        <p:nvSpPr>
          <p:cNvPr id="1171502" name="Rectangle 46"/>
          <p:cNvSpPr>
            <a:spLocks noGrp="1" noChangeArrowheads="1"/>
          </p:cNvSpPr>
          <p:nvPr>
            <p:ph idx="1"/>
          </p:nvPr>
        </p:nvSpPr>
        <p:spPr bwMode="auto">
          <a:xfrm>
            <a:off x="611188" y="1895475"/>
            <a:ext cx="7859712" cy="43926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	INTRODUCTION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b="1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1.1	Welcome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1.2	Safety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1.3	Legal guidelines for attending UTIPULP meetings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1.4	New delegates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1.5	Approval of the minutes of the last meeting (Rome, April 11</a:t>
            </a:r>
            <a:r>
              <a:rPr lang="en-GB" altLang="fr-FR" sz="1400" baseline="300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th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, 2014)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</a:p>
          <a:p>
            <a:pPr marL="0" indent="0" eaLnBrk="1" hangingPunct="1">
              <a:defRPr/>
            </a:pPr>
            <a:endParaRPr lang="en-GB" altLang="fr-FR" sz="9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    2   	SPECIAL SUBJECT DOSSIERS</a:t>
            </a: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9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2.1	Discussions with EUROPULP (Chairman)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2.2	PIX/FOEX (P.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Bartmann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, J.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Govier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2.3	EU Timber Regulation (P.A.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Lacour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2.4	FSC OCP (U.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Gierden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, M.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Drews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, P.A.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Lacour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2.5	GTR difficulties in implementation ? (All)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2.6	Agree on new dossiers of common interest (All)</a:t>
            </a:r>
          </a:p>
          <a:p>
            <a:pPr marL="266700" indent="0" eaLnBrk="1" hangingPunct="1">
              <a:buFontTx/>
              <a:buNone/>
              <a:defRPr/>
            </a:pPr>
            <a:endParaRPr lang="fr-FR" altLang="fr-FR" sz="15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9461" name="Rectangle 47"/>
          <p:cNvSpPr>
            <a:spLocks noChangeArrowheads="1"/>
          </p:cNvSpPr>
          <p:nvPr/>
        </p:nvSpPr>
        <p:spPr bwMode="auto">
          <a:xfrm>
            <a:off x="1116013" y="37877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tabLst>
                <a:tab pos="858838" algn="l"/>
              </a:tabLst>
              <a:defRPr/>
            </a:pPr>
            <a:endParaRPr lang="en-GB" sz="1400"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945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08050"/>
            <a:ext cx="8074025" cy="8651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altLang="fr-FR" b="1" i="0" dirty="0" smtClean="0">
                <a:latin typeface="Calibri" panose="020F0502020204030204" pitchFamily="34" charset="0"/>
                <a:cs typeface="Arial" pitchFamily="34" charset="0"/>
              </a:rPr>
              <a:t>Agenda of the meeting</a:t>
            </a:r>
            <a:r>
              <a:rPr lang="fr-FR" altLang="fr-FR" dirty="0" smtClean="0"/>
              <a:t/>
            </a:r>
            <a:br>
              <a:rPr lang="fr-FR" altLang="fr-FR" dirty="0" smtClean="0"/>
            </a:br>
            <a:endParaRPr lang="fr-FR" altLang="fr-FR" dirty="0" smtClean="0"/>
          </a:p>
        </p:txBody>
      </p:sp>
      <p:sp>
        <p:nvSpPr>
          <p:cNvPr id="1171502" name="Rectangle 46"/>
          <p:cNvSpPr>
            <a:spLocks noGrp="1" noChangeArrowheads="1"/>
          </p:cNvSpPr>
          <p:nvPr>
            <p:ph idx="1"/>
          </p:nvPr>
        </p:nvSpPr>
        <p:spPr bwMode="auto">
          <a:xfrm>
            <a:off x="611560" y="2204864"/>
            <a:ext cx="7859712" cy="43926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3	ASSOCIATION TOPICS</a:t>
            </a: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3.1	Finance/Budget &amp; Administration (Chairman – P.A.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Lacour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3.2	Statistics (P.A.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Lacour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3.3	Improvement of the website (P.A.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Lacour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)</a:t>
            </a: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3.4	Member countries: special items	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altLang="fr-FR" sz="9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endParaRPr lang="en-GB" altLang="fr-FR" sz="9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    4	CLOSE OUT 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(Chairman)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9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4.1	New date &amp; location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4.2	Tour de table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4.3	Close	</a:t>
            </a:r>
          </a:p>
          <a:p>
            <a:pPr marL="0" indent="0" eaLnBrk="1" hangingPunct="1">
              <a:buFontTx/>
              <a:buNone/>
              <a:defRPr/>
            </a:pPr>
            <a:endParaRPr lang="en-GB" altLang="fr-FR" sz="9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9461" name="Rectangle 47"/>
          <p:cNvSpPr>
            <a:spLocks noChangeArrowheads="1"/>
          </p:cNvSpPr>
          <p:nvPr/>
        </p:nvSpPr>
        <p:spPr bwMode="auto">
          <a:xfrm>
            <a:off x="1116013" y="37877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tabLst>
                <a:tab pos="858838" algn="l"/>
              </a:tabLst>
              <a:defRPr/>
            </a:pPr>
            <a:endParaRPr lang="en-GB" sz="140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1596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945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08050"/>
            <a:ext cx="8074025" cy="8651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altLang="fr-FR" dirty="0" smtClean="0"/>
              <a:t/>
            </a:r>
            <a:br>
              <a:rPr lang="fr-FR" altLang="fr-FR" dirty="0" smtClean="0"/>
            </a:br>
            <a:endParaRPr lang="fr-FR" altLang="fr-FR" dirty="0" smtClean="0"/>
          </a:p>
        </p:txBody>
      </p:sp>
      <p:sp>
        <p:nvSpPr>
          <p:cNvPr id="19461" name="Rectangle 47"/>
          <p:cNvSpPr>
            <a:spLocks noChangeArrowheads="1"/>
          </p:cNvSpPr>
          <p:nvPr/>
        </p:nvSpPr>
        <p:spPr bwMode="auto">
          <a:xfrm>
            <a:off x="1116013" y="37877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tabLst>
                <a:tab pos="858838" algn="l"/>
              </a:tabLst>
              <a:defRPr/>
            </a:pPr>
            <a:endParaRPr lang="en-GB" sz="1400">
              <a:latin typeface="Times New Roman" charset="0"/>
              <a:ea typeface="ＭＳ Ｐゴシック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850" y="1125538"/>
            <a:ext cx="8496300" cy="790575"/>
          </a:xfrm>
          <a:prstGeom prst="rect">
            <a:avLst/>
          </a:prstGeo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2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Safety</a:t>
            </a:r>
            <a:endParaRPr lang="fr-FR" sz="2000" i="0" kern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468311" y="2348880"/>
            <a:ext cx="82073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chairman indicates the safety measures to follow, particularly in case of fire</a:t>
            </a:r>
          </a:p>
        </p:txBody>
      </p:sp>
      <p:sp>
        <p:nvSpPr>
          <p:cNvPr id="9" name="Rectangle 23"/>
          <p:cNvSpPr txBox="1">
            <a:spLocks noChangeArrowheads="1"/>
          </p:cNvSpPr>
          <p:nvPr/>
        </p:nvSpPr>
        <p:spPr bwMode="auto">
          <a:xfrm>
            <a:off x="547688" y="1060450"/>
            <a:ext cx="8074025" cy="865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kern="0" smtClean="0"/>
              <a:t/>
            </a:r>
            <a:br>
              <a:rPr lang="fr-FR" altLang="fr-FR" kern="0" smtClean="0"/>
            </a:br>
            <a:endParaRPr lang="fr-FR" altLang="fr-FR" kern="0" dirty="0" smtClean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23850" y="3787775"/>
            <a:ext cx="8496300" cy="790575"/>
          </a:xfrm>
          <a:prstGeom prst="rect">
            <a:avLst/>
          </a:prstGeo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2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Legal guidelines</a:t>
            </a:r>
            <a:endParaRPr lang="fr-FR" sz="2000" i="0" kern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11" name="ZoneTexte 2"/>
          <p:cNvSpPr txBox="1">
            <a:spLocks noChangeArrowheads="1"/>
          </p:cNvSpPr>
          <p:nvPr/>
        </p:nvSpPr>
        <p:spPr bwMode="auto">
          <a:xfrm>
            <a:off x="261938" y="5087045"/>
            <a:ext cx="82073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chairman remains the main requests of the guidelines. Guidelines are available at any time during the meeting</a:t>
            </a:r>
          </a:p>
        </p:txBody>
      </p:sp>
    </p:spTree>
    <p:extLst>
      <p:ext uri="{BB962C8B-B14F-4D97-AF65-F5344CB8AC3E}">
        <p14:creationId xmlns:p14="http://schemas.microsoft.com/office/powerpoint/2010/main" val="27130675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945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08050"/>
            <a:ext cx="8074025" cy="8651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altLang="fr-FR" dirty="0" smtClean="0"/>
              <a:t/>
            </a:r>
            <a:br>
              <a:rPr lang="fr-FR" altLang="fr-FR" dirty="0" smtClean="0"/>
            </a:br>
            <a:endParaRPr lang="fr-FR" altLang="fr-FR" dirty="0" smtClean="0"/>
          </a:p>
        </p:txBody>
      </p:sp>
      <p:sp>
        <p:nvSpPr>
          <p:cNvPr id="1171502" name="Rectangle 46"/>
          <p:cNvSpPr>
            <a:spLocks noGrp="1" noChangeArrowheads="1"/>
          </p:cNvSpPr>
          <p:nvPr>
            <p:ph idx="1"/>
          </p:nvPr>
        </p:nvSpPr>
        <p:spPr bwMode="auto">
          <a:xfrm>
            <a:off x="611560" y="2204864"/>
            <a:ext cx="7859712" cy="43926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b="1" u="sng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FRANCE:</a:t>
            </a:r>
          </a:p>
          <a:p>
            <a:pPr marL="266700" indent="0" eaLnBrk="1" hangingPunct="1">
              <a:buFontTx/>
              <a:buNone/>
              <a:defRPr/>
            </a:pPr>
            <a:endParaRPr lang="en-GB" altLang="fr-FR" sz="14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Mr.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Romain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BALDI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		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Munksjö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Labelpack</a:t>
            </a: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26670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endParaRPr lang="en-GB" altLang="fr-FR" sz="1400" b="1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GB" altLang="fr-FR" sz="14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GB" altLang="fr-FR" sz="1400" b="1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    	</a:t>
            </a:r>
            <a:r>
              <a:rPr lang="en-GB" altLang="fr-FR" sz="1400" b="1" u="sng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ITALY: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</a:t>
            </a: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endParaRPr lang="en-GB" altLang="fr-FR" sz="1400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Mr. Lorenzo 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MARZOTTO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		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Burgo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Group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SpA</a:t>
            </a: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b="1" u="sng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GB" altLang="fr-FR" sz="1400" b="1" u="sng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SPAIN: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</a:t>
            </a:r>
            <a:endParaRPr lang="en-GB" altLang="fr-FR" sz="1400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endParaRPr lang="en-GB" altLang="fr-FR" sz="1400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FontTx/>
              <a:buNone/>
              <a:tabLst>
                <a:tab pos="895350" algn="l"/>
                <a:tab pos="1250950" algn="l"/>
              </a:tabLst>
              <a:defRPr/>
            </a:pPr>
            <a:r>
              <a:rPr lang="en-GB" altLang="fr-FR" sz="1400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Mr. 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Luiz 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Fernando Ruiz </a:t>
            </a:r>
            <a:r>
              <a:rPr lang="en-GB" altLang="fr-FR" sz="14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Arrue</a:t>
            </a:r>
            <a:r>
              <a:rPr lang="en-GB" altLang="fr-FR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Papelera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 de </a:t>
            </a:r>
            <a:r>
              <a:rPr lang="en-GB" altLang="fr-FR" sz="14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Oria</a:t>
            </a:r>
            <a:r>
              <a:rPr lang="en-GB" altLang="fr-FR" sz="1400" dirty="0" smtClean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endParaRPr lang="en-GB" altLang="fr-FR" sz="1400" dirty="0" smtClean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9461" name="Rectangle 47"/>
          <p:cNvSpPr>
            <a:spLocks noChangeArrowheads="1"/>
          </p:cNvSpPr>
          <p:nvPr/>
        </p:nvSpPr>
        <p:spPr bwMode="auto">
          <a:xfrm>
            <a:off x="1116013" y="3787775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tabLst>
                <a:tab pos="858838" algn="l"/>
              </a:tabLst>
              <a:defRPr/>
            </a:pPr>
            <a:endParaRPr lang="en-GB" sz="1400">
              <a:latin typeface="Times New Roman" charset="0"/>
              <a:ea typeface="ＭＳ Ｐゴシック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850" y="1125538"/>
            <a:ext cx="8496300" cy="790575"/>
          </a:xfrm>
          <a:prstGeom prst="rect">
            <a:avLst/>
          </a:prstGeo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2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New delegates</a:t>
            </a:r>
            <a:endParaRPr lang="fr-FR" sz="2000" i="0" kern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3562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771075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GB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n-ea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1307668" y="2636912"/>
            <a:ext cx="7056437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>
              <a:defRPr/>
            </a:pPr>
            <a:r>
              <a:rPr lang="en-GB" dirty="0">
                <a:latin typeface="Calibri" panose="020F0502020204030204" pitchFamily="34" charset="0"/>
                <a:ea typeface="ＭＳ Ｐゴシック" charset="0"/>
              </a:rPr>
              <a:t>The previous meeting was held in </a:t>
            </a:r>
            <a:r>
              <a:rPr lang="en-GB" dirty="0" smtClean="0">
                <a:latin typeface="Calibri" panose="020F0502020204030204" pitchFamily="34" charset="0"/>
                <a:ea typeface="ＭＳ Ｐゴシック" charset="0"/>
              </a:rPr>
              <a:t>Rome </a:t>
            </a:r>
            <a:endParaRPr lang="en-GB" dirty="0">
              <a:latin typeface="Calibri" panose="020F0502020204030204" pitchFamily="34" charset="0"/>
              <a:ea typeface="ＭＳ Ｐゴシック" charset="0"/>
            </a:endParaRPr>
          </a:p>
          <a:p>
            <a:pPr fontAlgn="b">
              <a:defRPr/>
            </a:pPr>
            <a:r>
              <a:rPr lang="en-GB" dirty="0">
                <a:latin typeface="Calibri" panose="020F0502020204030204" pitchFamily="34" charset="0"/>
                <a:ea typeface="ＭＳ Ｐゴシック" charset="0"/>
              </a:rPr>
              <a:t>on </a:t>
            </a:r>
            <a:r>
              <a:rPr lang="en-GB" dirty="0" smtClean="0">
                <a:latin typeface="Calibri" panose="020F0502020204030204" pitchFamily="34" charset="0"/>
                <a:ea typeface="ＭＳ Ｐゴシック" charset="0"/>
              </a:rPr>
              <a:t>April 11th</a:t>
            </a:r>
            <a:r>
              <a:rPr lang="en-GB" dirty="0">
                <a:latin typeface="Calibri" panose="020F0502020204030204" pitchFamily="34" charset="0"/>
                <a:ea typeface="ＭＳ Ｐゴシック" charset="0"/>
              </a:rPr>
              <a:t>, </a:t>
            </a:r>
            <a:r>
              <a:rPr lang="en-GB" dirty="0" smtClean="0">
                <a:latin typeface="Calibri" panose="020F0502020204030204" pitchFamily="34" charset="0"/>
                <a:ea typeface="ＭＳ Ｐゴシック" charset="0"/>
              </a:rPr>
              <a:t>2014</a:t>
            </a:r>
            <a:endParaRPr lang="fr-FR" dirty="0">
              <a:latin typeface="Calibri" panose="020F0502020204030204" pitchFamily="34" charset="0"/>
              <a:ea typeface="ＭＳ Ｐゴシック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311860" y="371633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 1.5 MINUTES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850" y="1124744"/>
            <a:ext cx="8496300" cy="1008112"/>
          </a:xfrm>
          <a:prstGeom prst="rect">
            <a:avLst/>
          </a:prstGeo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2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Approval of the minutes of the last meeting</a:t>
            </a:r>
          </a:p>
          <a:p>
            <a:pPr algn="ctr">
              <a:defRPr/>
            </a:pPr>
            <a:r>
              <a:rPr lang="en-GB" sz="1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Rome, April 11</a:t>
            </a:r>
            <a:r>
              <a:rPr lang="en-GB" sz="1800" i="0" kern="0" baseline="30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th</a:t>
            </a:r>
            <a:r>
              <a:rPr lang="en-GB" sz="1800" i="0" kern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, 2014</a:t>
            </a:r>
            <a:endParaRPr lang="fr-FR" sz="1800" i="0" kern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43781" y="4437112"/>
            <a:ext cx="70564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>
              <a:defRPr/>
            </a:pPr>
            <a:r>
              <a:rPr lang="en-GB" b="1" smtClean="0">
                <a:latin typeface="Calibri" panose="020F0502020204030204" pitchFamily="34" charset="0"/>
                <a:ea typeface="ＭＳ Ｐゴシック" charset="0"/>
              </a:rPr>
              <a:t>---</a:t>
            </a:r>
            <a:endParaRPr lang="fr-FR" b="1" dirty="0">
              <a:latin typeface="Calibri" panose="020F0502020204030204" pitchFamily="34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pied de page 1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  <a:p>
            <a:pPr>
              <a:defRPr/>
            </a:pPr>
            <a:endParaRPr lang="fr-FR" sz="1400" dirty="0">
              <a:latin typeface="Arial"/>
              <a:cs typeface="Arial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900113" y="2420938"/>
            <a:ext cx="7632700" cy="2232025"/>
          </a:xfrm>
          <a:prstGeom prst="rect">
            <a:avLst/>
          </a:prstGeom>
          <a:solidFill>
            <a:srgbClr val="CFDBF9"/>
          </a:solidFill>
          <a:ln w="254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latin typeface="Times New Roman" charset="0"/>
              <a:ea typeface="ＭＳ Ｐゴシック" charset="0"/>
            </a:endParaRPr>
          </a:p>
        </p:txBody>
      </p:sp>
      <p:sp>
        <p:nvSpPr>
          <p:cNvPr id="1403907" name="Rectangle 3"/>
          <p:cNvSpPr>
            <a:spLocks noChangeArrowheads="1"/>
          </p:cNvSpPr>
          <p:nvPr/>
        </p:nvSpPr>
        <p:spPr bwMode="auto">
          <a:xfrm>
            <a:off x="0" y="1989138"/>
            <a:ext cx="91440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GB" sz="36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</p:txBody>
      </p:sp>
      <p:sp>
        <p:nvSpPr>
          <p:cNvPr id="1403908" name="Rectangle 4"/>
          <p:cNvSpPr>
            <a:spLocks noChangeArrowheads="1"/>
          </p:cNvSpPr>
          <p:nvPr/>
        </p:nvSpPr>
        <p:spPr bwMode="auto">
          <a:xfrm>
            <a:off x="0" y="2852738"/>
            <a:ext cx="914400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GB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>
              <a:defRPr/>
            </a:pPr>
            <a:r>
              <a:rPr lang="en-GB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n-ea"/>
              </a:rPr>
              <a:t>SPECIAL SUBJECT</a:t>
            </a:r>
          </a:p>
          <a:p>
            <a:pPr>
              <a:defRPr/>
            </a:pPr>
            <a:r>
              <a:rPr lang="en-GB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n-ea"/>
              </a:rPr>
              <a:t> DOSSIERS</a:t>
            </a:r>
            <a:endParaRPr lang="en-GB" sz="4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n-ea"/>
            </a:endParaRPr>
          </a:p>
          <a:p>
            <a:pPr>
              <a:defRPr/>
            </a:pPr>
            <a:endParaRPr lang="en-GB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3"/>
          <p:cNvSpPr>
            <a:spLocks noGrp="1"/>
          </p:cNvSpPr>
          <p:nvPr>
            <p:ph type="ftr" sz="quarter" idx="10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400" dirty="0">
                <a:latin typeface="Calibri" panose="020F0502020204030204" pitchFamily="34" charset="0"/>
                <a:cs typeface="Arial"/>
              </a:rPr>
              <a:t>Barcelona, </a:t>
            </a:r>
            <a:r>
              <a:rPr lang="fr-FR" sz="1400" dirty="0" err="1">
                <a:latin typeface="Calibri" panose="020F0502020204030204" pitchFamily="34" charset="0"/>
                <a:cs typeface="Arial"/>
              </a:rPr>
              <a:t>September</a:t>
            </a:r>
            <a:r>
              <a:rPr lang="fr-FR" sz="1400" dirty="0">
                <a:latin typeface="Calibri" panose="020F0502020204030204" pitchFamily="34" charset="0"/>
                <a:cs typeface="Arial"/>
              </a:rPr>
              <a:t> 19th, 2014</a:t>
            </a:r>
          </a:p>
        </p:txBody>
      </p:sp>
      <p:sp>
        <p:nvSpPr>
          <p:cNvPr id="139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25538"/>
            <a:ext cx="8496300" cy="790575"/>
          </a:xfrm>
          <a:ln w="28575">
            <a:solidFill>
              <a:srgbClr val="749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2800" i="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Discussions with EUROPULP</a:t>
            </a:r>
            <a:endParaRPr lang="fr-FR" sz="2000" i="0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12775" y="2082145"/>
            <a:ext cx="8207375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After preliminary contacts,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GB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Utipulp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Executive Committees met in Barcelona on 18 September</a:t>
            </a:r>
          </a:p>
          <a:p>
            <a:pPr algn="just"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tabLst>
                <a:tab pos="0" algn="l"/>
              </a:tabLst>
            </a:pP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objective was to identify issues of common interests. Main topics that have been discussed are: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Need to associate EPIS when requested (due to a large overlap between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 and EPIS)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Interest to set up a common environmental database regarding pulp (confidentiality of data  identified as a prominent hurdle)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improvement of statistics data (particularly via a quicker release of them by US p&amp;p association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Common action as regards FSC OCP (but some members uncomfortable within </a:t>
            </a:r>
            <a:r>
              <a:rPr lang="en-GB" sz="18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Europulp</a:t>
            </a: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dirty="0" smtClean="0">
                <a:latin typeface="Calibri" panose="020F0502020204030204" pitchFamily="34" charset="0"/>
                <a:cs typeface="Arial" panose="020B0604020202020204" pitchFamily="34" charset="0"/>
              </a:rPr>
              <a:t>Acquire better information on “what will happen” regarding regulation, etc.</a:t>
            </a: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0" algn="l"/>
              </a:tabLst>
            </a:pPr>
            <a:endParaRPr lang="en-GB" sz="2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699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Boule de feu">
  <a:themeElements>
    <a:clrScheme name="6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6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6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4_Boule de feu">
  <a:themeElements>
    <a:clrScheme name="24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4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4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5_Boule de feu">
  <a:themeElements>
    <a:clrScheme name="25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5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5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6_Boule de feu">
  <a:themeElements>
    <a:clrScheme name="26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6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6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6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6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9_Boule de feu">
  <a:themeElements>
    <a:clrScheme name="29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9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9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7_Boule de feu">
  <a:themeElements>
    <a:clrScheme name="27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7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7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7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7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8_Boule de feu">
  <a:themeElements>
    <a:clrScheme name="28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8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8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Boule de feu">
  <a:themeElements>
    <a:clrScheme name="7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7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7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Boule de feu">
  <a:themeElements>
    <a:clrScheme name="8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8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9_Boule de feu">
  <a:themeElements>
    <a:clrScheme name="19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19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9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0_Boule de feu">
  <a:themeElements>
    <a:clrScheme name="20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0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0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1_Boule de feu">
  <a:themeElements>
    <a:clrScheme name="21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1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1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2_Boule de feu">
  <a:themeElements>
    <a:clrScheme name="22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2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2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3_Boule de feu">
  <a:themeElements>
    <a:clrScheme name="23_Boule de feu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3_Boule de feu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3_Boule de feu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Boule de feu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Boule de feu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8090</TotalTime>
  <Words>1356</Words>
  <Application>Microsoft Office PowerPoint</Application>
  <PresentationFormat>Affichage à l'écran (4:3)</PresentationFormat>
  <Paragraphs>591</Paragraphs>
  <Slides>26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15</vt:i4>
      </vt:variant>
      <vt:variant>
        <vt:lpstr>Titres des diapositives</vt:lpstr>
      </vt:variant>
      <vt:variant>
        <vt:i4>26</vt:i4>
      </vt:variant>
    </vt:vector>
  </HeadingPairs>
  <TitlesOfParts>
    <vt:vector size="41" baseType="lpstr">
      <vt:lpstr>6_Boule de feu</vt:lpstr>
      <vt:lpstr>Conception personnalisée</vt:lpstr>
      <vt:lpstr>7_Boule de feu</vt:lpstr>
      <vt:lpstr>8_Boule de feu</vt:lpstr>
      <vt:lpstr>19_Boule de feu</vt:lpstr>
      <vt:lpstr>20_Boule de feu</vt:lpstr>
      <vt:lpstr>21_Boule de feu</vt:lpstr>
      <vt:lpstr>22_Boule de feu</vt:lpstr>
      <vt:lpstr>23_Boule de feu</vt:lpstr>
      <vt:lpstr>24_Boule de feu</vt:lpstr>
      <vt:lpstr>25_Boule de feu</vt:lpstr>
      <vt:lpstr>26_Boule de feu</vt:lpstr>
      <vt:lpstr>29_Boule de feu</vt:lpstr>
      <vt:lpstr>27_Boule de feu</vt:lpstr>
      <vt:lpstr>28_Boule de feu</vt:lpstr>
      <vt:lpstr>Présentation PowerPoint</vt:lpstr>
      <vt:lpstr>Présentation PowerPoint</vt:lpstr>
      <vt:lpstr>Agenda of the meeting </vt:lpstr>
      <vt:lpstr>Agenda of the meeting </vt:lpstr>
      <vt:lpstr> </vt:lpstr>
      <vt:lpstr> </vt:lpstr>
      <vt:lpstr>Présentation PowerPoint</vt:lpstr>
      <vt:lpstr>Présentation PowerPoint</vt:lpstr>
      <vt:lpstr>Discussions with EUROPULP</vt:lpstr>
      <vt:lpstr>Discussions with EUROPULP (ctd)</vt:lpstr>
      <vt:lpstr>PIX / FOEX</vt:lpstr>
      <vt:lpstr>EU Timber Regulation</vt:lpstr>
      <vt:lpstr>FSC OCP</vt:lpstr>
      <vt:lpstr>GTR difficulties in implementation?</vt:lpstr>
      <vt:lpstr>Agree on new dossiers of common interest</vt:lpstr>
      <vt:lpstr>Présentation PowerPoint</vt:lpstr>
      <vt:lpstr>Executive Committee members</vt:lpstr>
      <vt:lpstr>Financial matters</vt:lpstr>
      <vt:lpstr>Présentation PowerPoint</vt:lpstr>
      <vt:lpstr>Utipulp statistics</vt:lpstr>
      <vt:lpstr>Improvement of the website</vt:lpstr>
      <vt:lpstr>UTIPULP website : New login and password</vt:lpstr>
      <vt:lpstr>Member countries: special items</vt:lpstr>
      <vt:lpstr>Présentation PowerPoint</vt:lpstr>
      <vt:lpstr>Date and location of the next meeting</vt:lpstr>
      <vt:lpstr>Date and location of the previous meetings </vt:lpstr>
    </vt:vector>
  </TitlesOfParts>
  <Company>COPACEL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COPACEL</dc:creator>
  <cp:lastModifiedBy>Paul-Antoine LACOUR</cp:lastModifiedBy>
  <cp:revision>592</cp:revision>
  <cp:lastPrinted>2014-09-23T15:17:37Z</cp:lastPrinted>
  <dcterms:created xsi:type="dcterms:W3CDTF">2001-09-26T12:44:07Z</dcterms:created>
  <dcterms:modified xsi:type="dcterms:W3CDTF">2014-09-25T08:03:16Z</dcterms:modified>
</cp:coreProperties>
</file>